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6" r:id="rId3"/>
    <p:sldId id="267" r:id="rId4"/>
    <p:sldId id="264" r:id="rId5"/>
    <p:sldId id="265" r:id="rId6"/>
    <p:sldId id="269" r:id="rId7"/>
    <p:sldId id="268" r:id="rId8"/>
    <p:sldId id="278" r:id="rId9"/>
    <p:sldId id="271" r:id="rId10"/>
    <p:sldId id="281" r:id="rId11"/>
    <p:sldId id="286" r:id="rId12"/>
    <p:sldId id="287" r:id="rId13"/>
    <p:sldId id="284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E11E1-3838-4942-BFE1-F8CE84CEE64C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859A7-331A-40C6-93BE-CC3A092C65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noProof="1"/>
              <a:t>ПОНЯТИЯ МОЛЕКУЛЯРНОЙ ТАКСОНОМИИ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38008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36912"/>
            <a:ext cx="2667000" cy="2295525"/>
          </a:xfrm>
        </p:spPr>
      </p:pic>
    </p:spTree>
    <p:extLst>
      <p:ext uri="{BB962C8B-B14F-4D97-AF65-F5344CB8AC3E}">
        <p14:creationId xmlns:p14="http://schemas.microsoft.com/office/powerpoint/2010/main" val="11805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Универсальный генетический код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99914"/>
              </p:ext>
            </p:extLst>
          </p:nvPr>
        </p:nvGraphicFramePr>
        <p:xfrm>
          <a:off x="179512" y="1052736"/>
          <a:ext cx="8784974" cy="523558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36102"/>
                <a:gridCol w="288032"/>
                <a:gridCol w="1890210"/>
                <a:gridCol w="1710190"/>
                <a:gridCol w="2160240"/>
                <a:gridCol w="1800200"/>
              </a:tblGrid>
              <a:tr h="145833">
                <a:tc rowSpan="2"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</a:pPr>
                      <a:endParaRPr lang="ru-RU" sz="1200" noProof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1" smtClean="0">
                          <a:effectLst/>
                        </a:rPr>
                        <a:t>2-е основание</a:t>
                      </a:r>
                      <a:endParaRPr lang="en-US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83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T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C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A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G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084458">
                <a:tc row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1-е</a:t>
                      </a:r>
                      <a:br>
                        <a:rPr lang="ru-RU" sz="1200" noProof="1" smtClean="0">
                          <a:effectLst/>
                        </a:rPr>
                      </a:br>
                      <a:r>
                        <a:rPr lang="ru-RU" sz="1200" noProof="1" smtClean="0">
                          <a:effectLst/>
                        </a:rPr>
                        <a:t>основание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T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TTT (Phe/F) Фенилаланин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TTC (Phe/F) Фенилаланин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TTA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TTG (LeT/L) Лейцин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TCT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TCC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TCA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TCG (Ser/S) Серин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TAT (Tyr/Y) Тирозин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TAC (Tyr/Y) Тирозин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TAA Стоп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TAG Стоп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TGT (Cys/C) Цистеин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TGC (Cys/C) Цистеин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TGA Стоп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TGG (Trp/W) Триптофан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08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C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CTT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CTC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CTA (LeT/L) 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CTG (LeT/L) Лейцин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CCT (Pro/P) Пролин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CCC (Pro/P) Пролин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CCA (Pro/P) Пролин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CCG (Pro/P) Пролин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CAT (His/H) Гистидин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CAC (His/H) Гистидин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CAA (Gln/Q) Глутамин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CAG (Gln/Q) Глутамин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CGT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CGC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CGA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CGG (Arg/R) Аргинин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08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A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ATT (Ile/I) Изолейцин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ATC (Ile/I) Изолейцин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ATA (Ile/I) Изолейцин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ATG (Met/M) Метионин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ACT (Thr/T) Треонин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ACC (Thr/T) Треонин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ACA (Thr/T) Треонин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ACG (Thr/T) Треонин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AAT (Asn/N) Аспарагин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AAC (Asn/N) Аспарагин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AAA (Lys/K) Лизин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AAG (Lys/K) Лизин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AGT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AGC (Ser/S) Серин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AGA (Arg/R) Аргинин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AGG (Arg/R) Аргинин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  <a:tr h="1567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noProof="1" smtClean="0">
                          <a:effectLst/>
                        </a:rPr>
                        <a:t>G</a:t>
                      </a:r>
                      <a:endParaRPr lang="ru-RU" sz="12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GTT (Val/V) Валин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GTC (Val/V) Валин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GTA (Val/V) Валин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GTG (Val/V) Валин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GCT (Ala/A) 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GCC (Ala/A) 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GCA (Ala/A) Аланин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GCG (Ala/A) Аланин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GAT (Asp/D) Аспарагиновая кислота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GAC (Asp/D) Аспарагиновая кислота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GAA (GlT/E) Глутаминовая кислота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GAG (GlT/E) Глутаминовая кислота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GGT (Gly/G) Глицин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GGC (Gly/G) Глицин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GGA (Gly/G) Глицин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noProof="1" smtClean="0">
                          <a:effectLst/>
                        </a:rPr>
                        <a:t>GGG (Gly/G) Глицин</a:t>
                      </a:r>
                      <a:endParaRPr lang="ru-RU" sz="12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72" marR="5372" marT="5372" marB="53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9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29171"/>
              </p:ext>
            </p:extLst>
          </p:nvPr>
        </p:nvGraphicFramePr>
        <p:xfrm>
          <a:off x="539552" y="692696"/>
          <a:ext cx="7992888" cy="386863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008112"/>
                <a:gridCol w="2880320"/>
                <a:gridCol w="864096"/>
                <a:gridCol w="3240360"/>
              </a:tblGrid>
              <a:tr h="200082"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Обратная </a:t>
                      </a:r>
                      <a:r>
                        <a:rPr lang="ru-RU" sz="1400" dirty="0" smtClean="0">
                          <a:effectLst/>
                        </a:rPr>
                        <a:t>таблица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Ala/A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GCT, GCC, GCA, GCG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LeT/L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TTA, TTG, CTT, CTC, CTA, CTG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Arg/R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CGT, CGC, CGA, CGG, AGA, AGG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Lys/K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AAA, AAG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Asn/N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AAT, AAC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Met/M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ATG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Asp/D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GAT, GAC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Phe/F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TTT, TTC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Cys/C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TGT, TGC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Pro/P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CCT, CCC, CCA, CCG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Gln/Q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CAA, CAG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Ser/S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TCT, TCC, TCA, TCG, AGT, AGC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GlT/E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GAA, GAG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Thr/T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ACT, ACC, ACA, ACG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Gly/G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GGT, GGC, GGA, GGG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Trp/W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TGG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His/H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CAT, CAC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Tyr/Y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TAT, TAC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Ile/I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ATT, ATC, ATA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Val/V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GTT, GTC, GTA, GTG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  <a:tr h="33196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noProof="1" smtClean="0">
                          <a:effectLst/>
                        </a:rPr>
                        <a:t>STOP</a:t>
                      </a:r>
                      <a:endParaRPr lang="ru-RU" sz="1400" b="1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noProof="1" smtClean="0">
                          <a:effectLst/>
                        </a:rPr>
                        <a:t>TAG, TGA, TAA</a:t>
                      </a:r>
                      <a:endParaRPr lang="ru-RU" sz="1400" noProof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20" marR="1820" marT="1820" marB="18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772400" cy="4572000"/>
          </a:xfrm>
        </p:spPr>
        <p:txBody>
          <a:bodyPr/>
          <a:lstStyle/>
          <a:p>
            <a:r>
              <a:rPr lang="ru-RU" dirty="0" err="1" smtClean="0"/>
              <a:t>Транзиции</a:t>
            </a:r>
            <a:r>
              <a:rPr lang="ru-RU" dirty="0" smtClean="0"/>
              <a:t>:</a:t>
            </a:r>
          </a:p>
          <a:p>
            <a:pPr lvl="1"/>
            <a:r>
              <a:rPr lang="en-US" dirty="0" smtClean="0"/>
              <a:t>A</a:t>
            </a:r>
            <a:r>
              <a:rPr lang="ru-RU" dirty="0"/>
              <a:t>↔</a:t>
            </a:r>
            <a:r>
              <a:rPr lang="en-US" dirty="0" smtClean="0"/>
              <a:t>G</a:t>
            </a:r>
            <a:endParaRPr lang="ru-RU" dirty="0"/>
          </a:p>
          <a:p>
            <a:pPr lvl="1"/>
            <a:r>
              <a:rPr lang="ru-RU" dirty="0" smtClean="0"/>
              <a:t>С</a:t>
            </a:r>
            <a:r>
              <a:rPr lang="ru-RU" dirty="0"/>
              <a:t>↔</a:t>
            </a:r>
            <a:r>
              <a:rPr lang="ru-RU" dirty="0" smtClean="0"/>
              <a:t>Т</a:t>
            </a:r>
          </a:p>
          <a:p>
            <a:pPr lvl="1"/>
            <a:endParaRPr lang="ru-RU" dirty="0" smtClean="0"/>
          </a:p>
          <a:p>
            <a:r>
              <a:rPr lang="ru-RU" dirty="0" err="1" smtClean="0"/>
              <a:t>Трансверсии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А</a:t>
            </a:r>
            <a:r>
              <a:rPr lang="ru-RU" dirty="0"/>
              <a:t>↔</a:t>
            </a:r>
            <a:r>
              <a:rPr lang="ru-RU" dirty="0" smtClean="0"/>
              <a:t>Т</a:t>
            </a:r>
          </a:p>
          <a:p>
            <a:pPr lvl="1"/>
            <a:r>
              <a:rPr lang="ru-RU" dirty="0" smtClean="0"/>
              <a:t>А</a:t>
            </a:r>
            <a:r>
              <a:rPr lang="ru-RU" dirty="0"/>
              <a:t>↔</a:t>
            </a:r>
            <a:r>
              <a:rPr lang="ru-RU" dirty="0" smtClean="0"/>
              <a:t>С</a:t>
            </a:r>
          </a:p>
          <a:p>
            <a:pPr lvl="1"/>
            <a:r>
              <a:rPr lang="en-US" dirty="0" smtClean="0"/>
              <a:t>G</a:t>
            </a:r>
            <a:r>
              <a:rPr lang="ru-RU" dirty="0"/>
              <a:t>↔</a:t>
            </a:r>
            <a:r>
              <a:rPr lang="en-US" dirty="0" smtClean="0"/>
              <a:t>T</a:t>
            </a:r>
            <a:endParaRPr lang="ru-RU" dirty="0" smtClean="0"/>
          </a:p>
          <a:p>
            <a:pPr lvl="1"/>
            <a:r>
              <a:rPr lang="en-US" dirty="0" smtClean="0"/>
              <a:t>G</a:t>
            </a:r>
            <a:r>
              <a:rPr lang="ru-RU" dirty="0"/>
              <a:t>↔</a:t>
            </a:r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0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Возможные типы нуклеотидных замен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239048"/>
              </p:ext>
            </p:extLst>
          </p:nvPr>
        </p:nvGraphicFramePr>
        <p:xfrm>
          <a:off x="395536" y="1052736"/>
          <a:ext cx="8352927" cy="512596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670792"/>
                <a:gridCol w="2030194"/>
                <a:gridCol w="1651941"/>
              </a:tblGrid>
              <a:tr h="4659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Типы замены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замен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</a:t>
                      </a:r>
                      <a:r>
                        <a:rPr lang="ru-RU" sz="1400" dirty="0" err="1">
                          <a:effectLst/>
                        </a:rPr>
                        <a:t>несинонимичные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нонсенс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549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392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несинонимичные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нонсенс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175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несинонимичные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нонсенс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  <a:tr h="1164993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во всех кодонах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синонимичные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</a:t>
                      </a:r>
                      <a:r>
                        <a:rPr lang="ru-RU" sz="1400" dirty="0" err="1">
                          <a:effectLst/>
                        </a:rPr>
                        <a:t>несинонимичные</a:t>
                      </a:r>
                      <a:endParaRPr lang="ru-RU" sz="1400" dirty="0">
                        <a:effectLst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изменяющие смысл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нонсенс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183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126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4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аминокислот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00808"/>
            <a:ext cx="5818909" cy="4572000"/>
          </a:xfrm>
        </p:spPr>
      </p:pic>
    </p:spTree>
    <p:extLst>
      <p:ext uri="{BB962C8B-B14F-4D97-AF65-F5344CB8AC3E}">
        <p14:creationId xmlns:p14="http://schemas.microsoft.com/office/powerpoint/2010/main" val="4012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Пептидная связь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931024" cy="4860032"/>
          </a:xfrm>
        </p:spPr>
      </p:pic>
    </p:spTree>
    <p:extLst>
      <p:ext uri="{BB962C8B-B14F-4D97-AF65-F5344CB8AC3E}">
        <p14:creationId xmlns:p14="http://schemas.microsoft.com/office/powerpoint/2010/main" val="12549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dirty="0" smtClean="0"/>
              <a:t>Стандартные аминокислоты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68760"/>
            <a:ext cx="4947260" cy="5293568"/>
          </a:xfrm>
        </p:spPr>
      </p:pic>
    </p:spTree>
    <p:extLst>
      <p:ext uri="{BB962C8B-B14F-4D97-AF65-F5344CB8AC3E}">
        <p14:creationId xmlns:p14="http://schemas.microsoft.com/office/powerpoint/2010/main" val="30156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48303"/>
              </p:ext>
            </p:extLst>
          </p:nvPr>
        </p:nvGraphicFramePr>
        <p:xfrm>
          <a:off x="395536" y="260648"/>
          <a:ext cx="8280919" cy="61871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944216"/>
                <a:gridCol w="1367806"/>
                <a:gridCol w="1656011"/>
                <a:gridCol w="1656011"/>
                <a:gridCol w="1656875"/>
              </a:tblGrid>
              <a:tr h="18689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Глицин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Gly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Glycine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Гли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Аланин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Ala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Alanine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Ала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Валин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Valine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Вал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Изолейцин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Ile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Isoleucine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Иле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Лейцин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Leu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Leucine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Лей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Пролин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Proline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Серин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Serine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Сер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Треонин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Threonine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Цистеин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Cys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Cysteine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Цис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Метионин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Met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Methionine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737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Аспарагиновая кислота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Asp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asparDic</a:t>
                      </a:r>
                      <a:r>
                        <a:rPr lang="en-US" sz="1600" dirty="0">
                          <a:effectLst/>
                        </a:rPr>
                        <a:t> acid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Асп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Аспарагин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Asn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asparagiNe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Асн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737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Глутаминовая</a:t>
                      </a:r>
                      <a:r>
                        <a:rPr lang="ru-RU" sz="1400" dirty="0">
                          <a:effectLst/>
                        </a:rPr>
                        <a:t> кислота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Glu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gluEtamic </a:t>
                      </a:r>
                      <a:r>
                        <a:rPr lang="en-US" sz="1600" dirty="0">
                          <a:effectLst/>
                        </a:rPr>
                        <a:t>acid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Глу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Глутамин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Gln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Q-</a:t>
                      </a:r>
                      <a:r>
                        <a:rPr lang="en-US" sz="1600" dirty="0" err="1">
                          <a:effectLst/>
                        </a:rPr>
                        <a:t>tamine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Глн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Лизин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Lys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K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before L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Лиз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Аргинин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Arg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aRginine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Арг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Гистидин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His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Histidine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Гис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7379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Фенилаланин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Phe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Fenylalanine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18689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Тирозин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Tyr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tYrosine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Тир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  <a:tr h="36408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Триптофан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Trp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tWo</a:t>
                      </a:r>
                      <a:r>
                        <a:rPr lang="en-US" sz="1600" dirty="0">
                          <a:effectLst/>
                        </a:rPr>
                        <a:t> rings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32" marR="612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5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нуклеотидов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00808"/>
            <a:ext cx="7620000" cy="4495800"/>
          </a:xfrm>
        </p:spPr>
      </p:pic>
    </p:spTree>
    <p:extLst>
      <p:ext uri="{BB962C8B-B14F-4D97-AF65-F5344CB8AC3E}">
        <p14:creationId xmlns:p14="http://schemas.microsoft.com/office/powerpoint/2010/main" val="6917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Азотистые основания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76872"/>
            <a:ext cx="3416300" cy="3429000"/>
          </a:xfrm>
        </p:spPr>
      </p:pic>
    </p:spTree>
    <p:extLst>
      <p:ext uri="{BB962C8B-B14F-4D97-AF65-F5344CB8AC3E}">
        <p14:creationId xmlns:p14="http://schemas.microsoft.com/office/powerpoint/2010/main" val="5933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молекулы ДНК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56792"/>
            <a:ext cx="4346014" cy="5149552"/>
          </a:xfrm>
        </p:spPr>
      </p:pic>
    </p:spTree>
    <p:extLst>
      <p:ext uri="{BB962C8B-B14F-4D97-AF65-F5344CB8AC3E}">
        <p14:creationId xmlns:p14="http://schemas.microsoft.com/office/powerpoint/2010/main" val="12889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Водородные связи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7"/>
            <a:ext cx="4811786" cy="30243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60" y="3789040"/>
            <a:ext cx="5451771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D84EFC-F872-4F5B-91E8-37A43403EAEC}"/>
</file>

<file path=customXml/itemProps2.xml><?xml version="1.0" encoding="utf-8"?>
<ds:datastoreItem xmlns:ds="http://schemas.openxmlformats.org/officeDocument/2006/customXml" ds:itemID="{10A78998-CD14-40CB-BEBD-BA7AD2BB3E61}"/>
</file>

<file path=customXml/itemProps3.xml><?xml version="1.0" encoding="utf-8"?>
<ds:datastoreItem xmlns:ds="http://schemas.openxmlformats.org/officeDocument/2006/customXml" ds:itemID="{2D76BA81-5B64-48F6-9F76-040CBCC59897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709</Words>
  <Application>Microsoft Office PowerPoint</Application>
  <PresentationFormat>Экран (4:3)</PresentationFormat>
  <Paragraphs>301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ПОНЯТИЯ МОЛЕКУЛЯРНОЙ ТАКСОНОМИИ</vt:lpstr>
      <vt:lpstr>Строение аминокислот</vt:lpstr>
      <vt:lpstr>Пептидная связь</vt:lpstr>
      <vt:lpstr>Стандартные аминокислоты</vt:lpstr>
      <vt:lpstr>Презентация PowerPoint</vt:lpstr>
      <vt:lpstr>Строение нуклеотидов</vt:lpstr>
      <vt:lpstr>Азотистые основания</vt:lpstr>
      <vt:lpstr>Структура молекулы ДНК</vt:lpstr>
      <vt:lpstr>Водородные связи</vt:lpstr>
      <vt:lpstr>Направленность</vt:lpstr>
      <vt:lpstr>Универсальный генетический код</vt:lpstr>
      <vt:lpstr>Презентация PowerPoint</vt:lpstr>
      <vt:lpstr>Презентация PowerPoint</vt:lpstr>
      <vt:lpstr>Возможные типы нуклеотидных замен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 G. Tsurikov</dc:creator>
  <cp:lastModifiedBy>Andrei Tsurykau</cp:lastModifiedBy>
  <cp:revision>32</cp:revision>
  <dcterms:created xsi:type="dcterms:W3CDTF">2011-12-23T11:45:04Z</dcterms:created>
  <dcterms:modified xsi:type="dcterms:W3CDTF">2014-05-16T10:30:10Z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